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9"/>
  </p:notesMasterIdLst>
  <p:sldIdLst>
    <p:sldId id="419" r:id="rId3"/>
    <p:sldId id="482" r:id="rId4"/>
    <p:sldId id="422" r:id="rId5"/>
    <p:sldId id="498" r:id="rId6"/>
    <p:sldId id="462" r:id="rId7"/>
    <p:sldId id="499" r:id="rId8"/>
    <p:sldId id="497" r:id="rId9"/>
    <p:sldId id="500" r:id="rId10"/>
    <p:sldId id="483" r:id="rId11"/>
    <p:sldId id="427" r:id="rId12"/>
    <p:sldId id="486" r:id="rId13"/>
    <p:sldId id="501" r:id="rId14"/>
    <p:sldId id="432" r:id="rId15"/>
    <p:sldId id="433" r:id="rId16"/>
    <p:sldId id="446" r:id="rId17"/>
    <p:sldId id="457" r:id="rId18"/>
    <p:sldId id="436" r:id="rId19"/>
    <p:sldId id="448" r:id="rId20"/>
    <p:sldId id="472" r:id="rId21"/>
    <p:sldId id="494" r:id="rId22"/>
    <p:sldId id="495" r:id="rId23"/>
    <p:sldId id="502" r:id="rId24"/>
    <p:sldId id="487" r:id="rId25"/>
    <p:sldId id="440" r:id="rId26"/>
    <p:sldId id="503" r:id="rId27"/>
    <p:sldId id="416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9923"/>
    <a:srgbClr val="FF6600"/>
    <a:srgbClr val="FFFF66"/>
    <a:srgbClr val="000000"/>
    <a:srgbClr val="C8D927"/>
    <a:srgbClr val="FFFF9F"/>
    <a:srgbClr val="FF0000"/>
    <a:srgbClr val="E4DF21"/>
    <a:srgbClr val="FF0066"/>
    <a:srgbClr val="FF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205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1.jpeg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audio" Target="../media/audio1.wav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5.xml"/><Relationship Id="rId9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148348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面积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214414" y="2357430"/>
            <a:ext cx="6643734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3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面积单位间的进率 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857224" y="3588253"/>
            <a:ext cx="81439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 面积单位间的进率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928662" y="642918"/>
            <a:ext cx="2210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14480" y="1428736"/>
            <a:ext cx="61436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 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33" name="矩形 32"/>
          <p:cNvSpPr/>
          <p:nvPr/>
        </p:nvSpPr>
        <p:spPr>
          <a:xfrm>
            <a:off x="1643042" y="2285992"/>
            <a:ext cx="63579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34" name="矩形 33"/>
          <p:cNvSpPr/>
          <p:nvPr/>
        </p:nvSpPr>
        <p:spPr>
          <a:xfrm>
            <a:off x="1571604" y="3143248"/>
            <a:ext cx="73072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35" name="矩形 34"/>
          <p:cNvSpPr/>
          <p:nvPr/>
        </p:nvSpPr>
        <p:spPr>
          <a:xfrm>
            <a:off x="1643042" y="4071942"/>
            <a:ext cx="6567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</a:p>
        </p:txBody>
      </p:sp>
      <p:sp>
        <p:nvSpPr>
          <p:cNvPr id="39" name="矩形 38"/>
          <p:cNvSpPr/>
          <p:nvPr/>
        </p:nvSpPr>
        <p:spPr>
          <a:xfrm>
            <a:off x="1643042" y="4857760"/>
            <a:ext cx="62151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</a:p>
        </p:txBody>
      </p:sp>
      <p:sp>
        <p:nvSpPr>
          <p:cNvPr id="40" name="矩形 39"/>
          <p:cNvSpPr/>
          <p:nvPr/>
        </p:nvSpPr>
        <p:spPr>
          <a:xfrm>
            <a:off x="1714480" y="5715016"/>
            <a:ext cx="60722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44" name="矩形 43"/>
          <p:cNvSpPr/>
          <p:nvPr/>
        </p:nvSpPr>
        <p:spPr>
          <a:xfrm>
            <a:off x="4357686" y="142873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900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29124" y="228599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600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14876" y="314324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4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14876" y="414338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8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036061" y="485617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9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26752" y="571374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500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571480"/>
            <a:ext cx="7143800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在括号里填上适当的单位。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0515" y="1571625"/>
            <a:ext cx="83337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李冬家的新房面积约是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136(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30505" y="2428875"/>
            <a:ext cx="84131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文具盒盒盖的面积约是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176(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70510" y="3357245"/>
            <a:ext cx="80162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亮亮的身高约是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142(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62255" y="4286250"/>
            <a:ext cx="80956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学校操场的面积约是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5000(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02260" y="5143500"/>
            <a:ext cx="76987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(5)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一本故事书厚约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572264" y="164305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平方米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68403" y="242886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平方厘米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59700" y="335724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厘米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70930" y="428625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平方米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27605" y="5143512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2060"/>
                </a:solidFill>
              </a:rPr>
              <a:t>毫米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1285860"/>
            <a:ext cx="800105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一幅长方形的宣传画长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米、宽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米。面积是多少平方米？合多少平方分米？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4546" y="2928934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20×4=80(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en-US" sz="3200" dirty="0" smtClean="0">
                <a:latin typeface="宋体" panose="02010600030101010101" pitchFamily="2" charset="-122"/>
              </a:rPr>
              <a:t>80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=8000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786" y="4643446"/>
            <a:ext cx="75724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 ：面积是</a:t>
            </a:r>
            <a:r>
              <a:rPr lang="en-US" altLang="zh-CN" sz="3200" dirty="0" smtClean="0">
                <a:latin typeface="宋体" panose="02010600030101010101" pitchFamily="2" charset="-122"/>
              </a:rPr>
              <a:t>80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平方米，合</a:t>
            </a:r>
            <a:r>
              <a:rPr lang="en-US" altLang="zh-CN" sz="3200" dirty="0" smtClean="0">
                <a:latin typeface="宋体" panose="02010600030101010101" pitchFamily="2" charset="-122"/>
              </a:rPr>
              <a:t>8000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16" name="组合 9"/>
          <p:cNvGrpSpPr/>
          <p:nvPr/>
        </p:nvGrpSpPr>
        <p:grpSpPr>
          <a:xfrm>
            <a:off x="5786446" y="5643578"/>
            <a:ext cx="1656809" cy="877791"/>
            <a:chOff x="5939527" y="5733256"/>
            <a:chExt cx="1656809" cy="877791"/>
          </a:xfrm>
        </p:grpSpPr>
        <p:pic>
          <p:nvPicPr>
            <p:cNvPr id="22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714480" y="3357562"/>
            <a:ext cx="5786478" cy="7325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＝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分米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785918" y="1714488"/>
            <a:ext cx="5715040" cy="730885"/>
            <a:chOff x="2285984" y="5643578"/>
            <a:chExt cx="5786478" cy="730885"/>
          </a:xfrm>
        </p:grpSpPr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285984" y="5643578"/>
              <a:ext cx="5786478" cy="68679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  <a:defRPr/>
              </a:pP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85984" y="5643578"/>
              <a:ext cx="5625060" cy="730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hangingPunct="0">
                <a:lnSpc>
                  <a:spcPct val="130000"/>
                </a:lnSpc>
                <a:defRPr/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平方分米＝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平方厘米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71868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000125" y="928370"/>
            <a:ext cx="60255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42910" y="1428736"/>
            <a:ext cx="78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28728" y="1643050"/>
            <a:ext cx="61436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30" name="矩形 29"/>
          <p:cNvSpPr/>
          <p:nvPr/>
        </p:nvSpPr>
        <p:spPr>
          <a:xfrm>
            <a:off x="1357290" y="2786058"/>
            <a:ext cx="61436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31" name="矩形 30"/>
          <p:cNvSpPr/>
          <p:nvPr/>
        </p:nvSpPr>
        <p:spPr>
          <a:xfrm>
            <a:off x="1357290" y="3857628"/>
            <a:ext cx="61436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</a:p>
        </p:txBody>
      </p:sp>
      <p:sp>
        <p:nvSpPr>
          <p:cNvPr id="34" name="矩形 33"/>
          <p:cNvSpPr/>
          <p:nvPr/>
        </p:nvSpPr>
        <p:spPr>
          <a:xfrm>
            <a:off x="1357290" y="5000636"/>
            <a:ext cx="61436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厘米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分米</a:t>
            </a:r>
          </a:p>
        </p:txBody>
      </p:sp>
      <p:sp>
        <p:nvSpPr>
          <p:cNvPr id="43" name="矩形 42"/>
          <p:cNvSpPr/>
          <p:nvPr/>
        </p:nvSpPr>
        <p:spPr>
          <a:xfrm>
            <a:off x="4357686" y="1643050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200</a:t>
            </a:r>
            <a:endParaRPr lang="zh-CN" altLang="en-US" sz="3200" dirty="0"/>
          </a:p>
        </p:txBody>
      </p:sp>
      <p:sp>
        <p:nvSpPr>
          <p:cNvPr id="45" name="矩形 44"/>
          <p:cNvSpPr/>
          <p:nvPr/>
        </p:nvSpPr>
        <p:spPr>
          <a:xfrm>
            <a:off x="4500562" y="2786058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9</a:t>
            </a:r>
            <a:r>
              <a:rPr lang="en-US" sz="3200" dirty="0" smtClean="0"/>
              <a:t>00</a:t>
            </a:r>
            <a:endParaRPr lang="zh-CN" altLang="en-US" sz="3200" dirty="0"/>
          </a:p>
        </p:txBody>
      </p:sp>
      <p:sp>
        <p:nvSpPr>
          <p:cNvPr id="46" name="矩形 45"/>
          <p:cNvSpPr/>
          <p:nvPr/>
        </p:nvSpPr>
        <p:spPr>
          <a:xfrm>
            <a:off x="4786314" y="3857628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4</a:t>
            </a:r>
            <a:endParaRPr lang="zh-CN" altLang="en-US" sz="3200" dirty="0"/>
          </a:p>
        </p:txBody>
      </p:sp>
      <p:sp>
        <p:nvSpPr>
          <p:cNvPr id="47" name="矩形 46"/>
          <p:cNvSpPr/>
          <p:nvPr/>
        </p:nvSpPr>
        <p:spPr>
          <a:xfrm>
            <a:off x="4271011" y="500063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en-US" sz="3200" dirty="0" smtClean="0"/>
              <a:t>0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642745" y="343535"/>
            <a:ext cx="58756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57242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右图所示写字台的台面，长是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分米，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宽是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分米。它的面积是多少？合多少平方厘米？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3042" y="3429000"/>
            <a:ext cx="607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13×6=78(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214282" y="4929198"/>
            <a:ext cx="8715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答：它的面积是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平方分米，合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7800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平方厘米。</a:t>
            </a:r>
          </a:p>
        </p:txBody>
      </p:sp>
      <p:grpSp>
        <p:nvGrpSpPr>
          <p:cNvPr id="12" name="组合 3"/>
          <p:cNvGrpSpPr/>
          <p:nvPr/>
        </p:nvGrpSpPr>
        <p:grpSpPr>
          <a:xfrm>
            <a:off x="5214942" y="5857892"/>
            <a:ext cx="2376487" cy="523220"/>
            <a:chOff x="5220072" y="5877272"/>
            <a:chExt cx="2376487" cy="877496"/>
          </a:xfrm>
        </p:grpSpPr>
        <p:sp>
          <p:nvSpPr>
            <p:cNvPr id="14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pic>
        <p:nvPicPr>
          <p:cNvPr id="16" name="图片 15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2500306"/>
            <a:ext cx="1952625" cy="145732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571604" y="4071942"/>
            <a:ext cx="6770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78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=7800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平方厘米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642918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42910" y="1214422"/>
            <a:ext cx="82153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　    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32" name="矩形 31"/>
          <p:cNvSpPr/>
          <p:nvPr/>
        </p:nvSpPr>
        <p:spPr>
          <a:xfrm>
            <a:off x="1142976" y="1928802"/>
            <a:ext cx="87154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（　　     ）平方分米</a:t>
            </a:r>
          </a:p>
        </p:txBody>
      </p:sp>
      <p:sp>
        <p:nvSpPr>
          <p:cNvPr id="15" name="矩形 14"/>
          <p:cNvSpPr/>
          <p:nvPr/>
        </p:nvSpPr>
        <p:spPr>
          <a:xfrm>
            <a:off x="1142976" y="2571744"/>
            <a:ext cx="764386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（　　　  ）平方分米</a:t>
            </a:r>
          </a:p>
        </p:txBody>
      </p:sp>
      <p:sp>
        <p:nvSpPr>
          <p:cNvPr id="16" name="矩形 15"/>
          <p:cNvSpPr/>
          <p:nvPr/>
        </p:nvSpPr>
        <p:spPr>
          <a:xfrm>
            <a:off x="1000100" y="3214686"/>
            <a:ext cx="750095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4000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（　　   ）平方分米</a:t>
            </a:r>
          </a:p>
        </p:txBody>
      </p:sp>
      <p:sp>
        <p:nvSpPr>
          <p:cNvPr id="17" name="矩形 16"/>
          <p:cNvSpPr/>
          <p:nvPr/>
        </p:nvSpPr>
        <p:spPr>
          <a:xfrm>
            <a:off x="571472" y="5286388"/>
            <a:ext cx="821533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(3) 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一条街长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占地约</a:t>
            </a:r>
          </a:p>
          <a:p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　　       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平方米。</a:t>
            </a:r>
          </a:p>
        </p:txBody>
      </p:sp>
      <p:sp>
        <p:nvSpPr>
          <p:cNvPr id="18" name="矩形 17"/>
          <p:cNvSpPr/>
          <p:nvPr/>
        </p:nvSpPr>
        <p:spPr>
          <a:xfrm>
            <a:off x="571472" y="3786190"/>
            <a:ext cx="821537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一条长方形的横幅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它的面积是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周长是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643438" y="121442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100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711576" y="1928484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100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711576" y="2642864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1200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4484054" y="322770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40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2162164" y="464376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72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91598" y="470123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36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42698" y="5687391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20000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357166"/>
            <a:ext cx="7286676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换算小专家。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14348" y="1357298"/>
            <a:ext cx="7787005" cy="4715510"/>
            <a:chOff x="714348" y="1357298"/>
            <a:chExt cx="7787005" cy="4715510"/>
          </a:xfrm>
        </p:grpSpPr>
        <p:sp>
          <p:nvSpPr>
            <p:cNvPr id="13" name="矩形 12"/>
            <p:cNvSpPr/>
            <p:nvPr/>
          </p:nvSpPr>
          <p:spPr>
            <a:xfrm>
              <a:off x="1357603" y="2643173"/>
              <a:ext cx="6410325" cy="78613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en-US" sz="32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65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平方分米</a:t>
              </a:r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　　　</a:t>
              </a:r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平方厘米</a:t>
              </a:r>
            </a:p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29103" y="4000803"/>
              <a:ext cx="6572250" cy="78613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en-US" sz="32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3400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平方厘米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　　　</a:t>
              </a:r>
              <a:r>
                <a:rPr lang="en-US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平方分米</a:t>
              </a:r>
            </a:p>
            <a:p>
              <a:pPr algn="ctr"/>
              <a:endParaRPr lang="zh-CN" altLang="en-US" sz="32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251048" y="5286678"/>
              <a:ext cx="6250305" cy="78613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en-US" sz="32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60000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平方分米</a:t>
              </a:r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　　　</a:t>
              </a:r>
              <a:r>
                <a:rPr lang="en-US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solidFill>
                    <a:srgbClr val="CC0000"/>
                  </a:solidFill>
                  <a:latin typeface="华文楷体" pitchFamily="2" charset="-122"/>
                  <a:ea typeface="华文楷体" pitchFamily="2" charset="-122"/>
                </a:rPr>
                <a:t>平方米</a:t>
              </a:r>
            </a:p>
            <a:p>
              <a:pPr algn="ctr"/>
              <a:endParaRPr lang="zh-CN" altLang="en-US" sz="3200" dirty="0" smtClean="0">
                <a:solidFill>
                  <a:srgbClr val="CC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14348" y="1357298"/>
              <a:ext cx="6214744" cy="1812798"/>
              <a:chOff x="1214414" y="1357298"/>
              <a:chExt cx="6293412" cy="181279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214414" y="1357298"/>
                <a:ext cx="5715040" cy="785818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285791" y="1500173"/>
                <a:ext cx="6222035" cy="16699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73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平方米</a:t>
                </a:r>
                <a:r>
                  <a:rPr 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=(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　　　  </a:t>
                </a:r>
                <a:r>
                  <a:rPr 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)</a:t>
                </a:r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平方厘米</a:t>
                </a: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2928926" y="157161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730000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85306" y="2905756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65</a:t>
            </a:r>
            <a:r>
              <a:rPr lang="en-US" sz="2800" dirty="0" smtClean="0">
                <a:solidFill>
                  <a:srgbClr val="7030A0"/>
                </a:solidFill>
              </a:rPr>
              <a:t>00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06749" y="4131950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34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72198" y="5429264"/>
            <a:ext cx="732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</a:rPr>
              <a:t>6</a:t>
            </a:r>
            <a:r>
              <a:rPr lang="en-US" sz="2800" dirty="0" smtClean="0">
                <a:solidFill>
                  <a:srgbClr val="7030A0"/>
                </a:solidFill>
              </a:rPr>
              <a:t>00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rot="19608668">
            <a:off x="904270" y="999219"/>
            <a:ext cx="2143140" cy="107157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抢答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5786" y="2643182"/>
            <a:ext cx="7786742" cy="2156411"/>
            <a:chOff x="785786" y="2643182"/>
            <a:chExt cx="7786742" cy="2156411"/>
          </a:xfrm>
        </p:grpSpPr>
        <p:sp>
          <p:nvSpPr>
            <p:cNvPr id="21" name="矩形 20"/>
            <p:cNvSpPr/>
            <p:nvPr/>
          </p:nvSpPr>
          <p:spPr>
            <a:xfrm>
              <a:off x="928662" y="2643182"/>
              <a:ext cx="366158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　　   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分米　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14876" y="2643182"/>
              <a:ext cx="385765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分米</a:t>
              </a:r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　   　</a:t>
              </a:r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785786" y="4143380"/>
              <a:ext cx="385765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　　   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分米　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857752" y="4214818"/>
              <a:ext cx="33538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=(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　　    </a:t>
              </a:r>
              <a:r>
                <a:rPr lang="en-US" altLang="en-US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2285984" y="264318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30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00826" y="264318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50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86050" y="414338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3636" y="42862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200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6419043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1643050"/>
            <a:ext cx="800105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我的卧室面积是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24" y="2571744"/>
            <a:ext cx="78581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一个边长是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分米的正方形面积是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方厘米。   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4071942"/>
            <a:ext cx="802166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 startAt="3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一块长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厘米的塑料膜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平方米。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89426" y="18878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6638944" y="349345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6220480" y="49939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0" grpId="0"/>
      <p:bldP spid="11" grpId="0"/>
      <p:bldP spid="12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8068532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教室右面的墙壁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墙上有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扇窗户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每扇窗户的面积是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现在要粉刷这面墙壁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要粉刷的面积是多少？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984" y="3500438"/>
            <a:ext cx="4517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8×4－2×5=22(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0166" y="4286256"/>
            <a:ext cx="664373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答：要粉刷的面积是</a:t>
            </a:r>
            <a:r>
              <a:rPr lang="en-US" altLang="zh-CN" sz="3200" dirty="0" smtClean="0">
                <a:latin typeface="宋体" panose="02010600030101010101" pitchFamily="2" charset="-122"/>
              </a:rPr>
              <a:t>22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平方米。</a:t>
            </a:r>
          </a:p>
        </p:txBody>
      </p:sp>
      <p:grpSp>
        <p:nvGrpSpPr>
          <p:cNvPr id="8" name="Group 8"/>
          <p:cNvGrpSpPr/>
          <p:nvPr/>
        </p:nvGrpSpPr>
        <p:grpSpPr bwMode="auto">
          <a:xfrm>
            <a:off x="5715008" y="5786454"/>
            <a:ext cx="1943100" cy="525791"/>
            <a:chOff x="1474" y="3702"/>
            <a:chExt cx="952" cy="499"/>
          </a:xfrm>
        </p:grpSpPr>
        <p:sp>
          <p:nvSpPr>
            <p:cNvPr id="11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428604"/>
            <a:ext cx="8501090" cy="150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重点题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某瓜地中间的小路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阴影部分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宽是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 m,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实际种瓜的面积是多少？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4" name="组合 28"/>
          <p:cNvGrpSpPr/>
          <p:nvPr/>
        </p:nvGrpSpPr>
        <p:grpSpPr bwMode="auto">
          <a:xfrm>
            <a:off x="1785918" y="2214554"/>
            <a:ext cx="5945187" cy="2262198"/>
            <a:chOff x="2361406" y="2652112"/>
            <a:chExt cx="5944394" cy="1538888"/>
          </a:xfrm>
        </p:grpSpPr>
        <p:sp>
          <p:nvSpPr>
            <p:cNvPr id="32" name="矩形 11"/>
            <p:cNvSpPr>
              <a:spLocks noChangeArrowheads="1"/>
            </p:cNvSpPr>
            <p:nvPr/>
          </p:nvSpPr>
          <p:spPr bwMode="auto">
            <a:xfrm>
              <a:off x="2362200" y="2661640"/>
              <a:ext cx="1905000" cy="864000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en-US" altLang="zh-CN" sz="240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>
                  <a:latin typeface="楷体_GB2312" pitchFamily="49" charset="-122"/>
                  <a:ea typeface="楷体_GB2312" pitchFamily="49" charset="-122"/>
                </a:rPr>
                <a:t>   西瓜地</a:t>
              </a:r>
            </a:p>
          </p:txBody>
        </p:sp>
        <p:sp>
          <p:nvSpPr>
            <p:cNvPr id="33" name="矩形 13"/>
            <p:cNvSpPr>
              <a:spLocks noChangeArrowheads="1"/>
            </p:cNvSpPr>
            <p:nvPr/>
          </p:nvSpPr>
          <p:spPr bwMode="auto">
            <a:xfrm>
              <a:off x="4800600" y="2661640"/>
              <a:ext cx="1905000" cy="864000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en-US" altLang="zh-CN" sz="2400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   甜瓜地</a:t>
              </a:r>
            </a:p>
          </p:txBody>
        </p:sp>
        <p:sp>
          <p:nvSpPr>
            <p:cNvPr id="34" name="矩形 14"/>
            <p:cNvSpPr>
              <a:spLocks noChangeArrowheads="1"/>
            </p:cNvSpPr>
            <p:nvPr/>
          </p:nvSpPr>
          <p:spPr bwMode="auto">
            <a:xfrm>
              <a:off x="4267200" y="2652112"/>
              <a:ext cx="533400" cy="871200"/>
            </a:xfrm>
            <a:prstGeom prst="rect">
              <a:avLst/>
            </a:prstGeom>
            <a:solidFill>
              <a:srgbClr val="0000FF"/>
            </a:solidFill>
            <a:ln w="9525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5" name="直接连接符 17"/>
            <p:cNvCxnSpPr>
              <a:cxnSpLocks noChangeShapeType="1"/>
            </p:cNvCxnSpPr>
            <p:nvPr/>
          </p:nvCxnSpPr>
          <p:spPr bwMode="auto">
            <a:xfrm>
              <a:off x="6672264" y="2652712"/>
              <a:ext cx="2880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</p:spPr>
        </p:cxnSp>
        <p:cxnSp>
          <p:nvCxnSpPr>
            <p:cNvPr id="36" name="直接连接符 18"/>
            <p:cNvCxnSpPr>
              <a:cxnSpLocks noChangeShapeType="1"/>
            </p:cNvCxnSpPr>
            <p:nvPr/>
          </p:nvCxnSpPr>
          <p:spPr bwMode="auto">
            <a:xfrm>
              <a:off x="6705600" y="3532188"/>
              <a:ext cx="2880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</p:spPr>
        </p:cxnSp>
        <p:cxnSp>
          <p:nvCxnSpPr>
            <p:cNvPr id="37" name="直接箭头连接符 20"/>
            <p:cNvCxnSpPr>
              <a:cxnSpLocks noChangeShapeType="1"/>
            </p:cNvCxnSpPr>
            <p:nvPr/>
          </p:nvCxnSpPr>
          <p:spPr bwMode="auto">
            <a:xfrm rot="5400000">
              <a:off x="6362700" y="3086100"/>
              <a:ext cx="8382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38" name="TextBox 21"/>
            <p:cNvSpPr txBox="1">
              <a:spLocks noChangeArrowheads="1"/>
            </p:cNvSpPr>
            <p:nvPr/>
          </p:nvSpPr>
          <p:spPr bwMode="auto">
            <a:xfrm>
              <a:off x="6934200" y="2895600"/>
              <a:ext cx="137160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21m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cxnSp>
          <p:nvCxnSpPr>
            <p:cNvPr id="39" name="直接连接符 23"/>
            <p:cNvCxnSpPr>
              <a:cxnSpLocks noChangeShapeType="1"/>
            </p:cNvCxnSpPr>
            <p:nvPr/>
          </p:nvCxnSpPr>
          <p:spPr bwMode="auto">
            <a:xfrm rot="5400000">
              <a:off x="2254200" y="3613200"/>
              <a:ext cx="216000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</a:ln>
          </p:spPr>
        </p:cxnSp>
        <p:cxnSp>
          <p:nvCxnSpPr>
            <p:cNvPr id="40" name="直接箭头连接符 26"/>
            <p:cNvCxnSpPr>
              <a:cxnSpLocks noChangeShapeType="1"/>
            </p:cNvCxnSpPr>
            <p:nvPr/>
          </p:nvCxnSpPr>
          <p:spPr bwMode="auto">
            <a:xfrm>
              <a:off x="2362200" y="3657600"/>
              <a:ext cx="43434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41" name="TextBox 27"/>
            <p:cNvSpPr txBox="1">
              <a:spLocks noChangeArrowheads="1"/>
            </p:cNvSpPr>
            <p:nvPr/>
          </p:nvSpPr>
          <p:spPr bwMode="auto">
            <a:xfrm>
              <a:off x="4191000" y="3667780"/>
              <a:ext cx="137160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58m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42" name="Text Box 7"/>
          <p:cNvSpPr txBox="1">
            <a:spLocks noChangeArrowheads="1"/>
          </p:cNvSpPr>
          <p:nvPr/>
        </p:nvSpPr>
        <p:spPr bwMode="auto">
          <a:xfrm>
            <a:off x="1357290" y="4071942"/>
            <a:ext cx="6858048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3366"/>
                </a:solidFill>
                <a:latin typeface="宋体" panose="02010600030101010101" pitchFamily="2" charset="-122"/>
              </a:rPr>
              <a:t>58×21=1218</a:t>
            </a:r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</a:rPr>
              <a:t>（平方米）</a:t>
            </a:r>
            <a:endParaRPr lang="en-US" altLang="zh-CN" sz="3200" dirty="0">
              <a:solidFill>
                <a:srgbClr val="003366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3366"/>
                </a:solidFill>
                <a:latin typeface="宋体" panose="02010600030101010101" pitchFamily="2" charset="-122"/>
              </a:rPr>
              <a:t>2×21=42</a:t>
            </a:r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</a:rPr>
              <a:t>（平方米）</a:t>
            </a:r>
            <a:endParaRPr lang="en-US" altLang="zh-CN" sz="3200" dirty="0">
              <a:solidFill>
                <a:srgbClr val="003366"/>
              </a:solidFill>
              <a:latin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3366"/>
                </a:solidFill>
                <a:latin typeface="宋体" panose="02010600030101010101" pitchFamily="2" charset="-122"/>
              </a:rPr>
              <a:t>1218-42=1176</a:t>
            </a:r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</a:rPr>
              <a:t>（平方米）</a:t>
            </a:r>
          </a:p>
          <a:p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</a:rPr>
              <a:t>答：实际种瓜的面积是</a:t>
            </a:r>
            <a:r>
              <a:rPr lang="en-US" altLang="zh-CN" sz="3200" dirty="0">
                <a:solidFill>
                  <a:srgbClr val="003366"/>
                </a:solidFill>
                <a:latin typeface="宋体" panose="02010600030101010101" pitchFamily="2" charset="-122"/>
              </a:rPr>
              <a:t>1176</a:t>
            </a:r>
            <a:r>
              <a:rPr lang="zh-CN" altLang="en-US" sz="3200" dirty="0">
                <a:solidFill>
                  <a:srgbClr val="003366"/>
                </a:solidFill>
                <a:latin typeface="宋体" panose="02010600030101010101" pitchFamily="2" charset="-122"/>
              </a:rPr>
              <a:t>平方米。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428604"/>
            <a:ext cx="8501090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小强围着一个正方形的人工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湖走了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圈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一共走了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米。这个人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工湖的面积是多少平方米？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9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3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142976" y="4857760"/>
            <a:ext cx="728667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答：这个人工湖的面积是</a:t>
            </a:r>
            <a:r>
              <a:rPr lang="en-US" altLang="zh-CN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2500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平方米。</a:t>
            </a:r>
          </a:p>
        </p:txBody>
      </p:sp>
      <p:sp>
        <p:nvSpPr>
          <p:cNvPr id="45" name="矩形 44"/>
          <p:cNvSpPr/>
          <p:nvPr/>
        </p:nvSpPr>
        <p:spPr>
          <a:xfrm>
            <a:off x="2714612" y="2643182"/>
            <a:ext cx="33575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800÷4=200(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solidFill>
                <a:srgbClr val="179923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14612" y="3429000"/>
            <a:ext cx="32083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200÷4=50(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　</a:t>
            </a:r>
            <a:endParaRPr lang="en-US" altLang="zh-CN" sz="3200" dirty="0" smtClean="0">
              <a:solidFill>
                <a:srgbClr val="179923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643174" y="4214818"/>
            <a:ext cx="44513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50×50=2500(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17992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71480"/>
            <a:ext cx="73581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用两个长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厘米的长方形纸片做拼图游戏。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500430" y="2786058"/>
            <a:ext cx="3575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(24+6)×2=60(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5786" y="2571744"/>
            <a:ext cx="2500330" cy="642942"/>
            <a:chOff x="1357290" y="2643182"/>
            <a:chExt cx="1571636" cy="785818"/>
          </a:xfrm>
        </p:grpSpPr>
        <p:sp>
          <p:nvSpPr>
            <p:cNvPr id="25" name="矩形 24"/>
            <p:cNvSpPr/>
            <p:nvPr/>
          </p:nvSpPr>
          <p:spPr>
            <a:xfrm>
              <a:off x="1357290" y="2643182"/>
              <a:ext cx="785818" cy="78581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143108" y="2643182"/>
              <a:ext cx="785818" cy="785818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43042" y="4643446"/>
            <a:ext cx="1357322" cy="1285884"/>
            <a:chOff x="2428860" y="3571876"/>
            <a:chExt cx="1000132" cy="1000132"/>
          </a:xfrm>
        </p:grpSpPr>
        <p:sp>
          <p:nvSpPr>
            <p:cNvPr id="28" name="矩形 27"/>
            <p:cNvSpPr/>
            <p:nvPr/>
          </p:nvSpPr>
          <p:spPr>
            <a:xfrm>
              <a:off x="2428860" y="3571876"/>
              <a:ext cx="1000132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428860" y="4071942"/>
              <a:ext cx="1000132" cy="50006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3714744" y="4714884"/>
            <a:ext cx="311014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6×2=12(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12×4=48(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71472" y="1643050"/>
            <a:ext cx="8334389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拼成一个长方形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无重叠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它的周长是多少？</a:t>
            </a:r>
          </a:p>
        </p:txBody>
      </p:sp>
      <p:sp>
        <p:nvSpPr>
          <p:cNvPr id="45" name="矩形 44"/>
          <p:cNvSpPr/>
          <p:nvPr/>
        </p:nvSpPr>
        <p:spPr>
          <a:xfrm>
            <a:off x="642910" y="4000504"/>
            <a:ext cx="6581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拼成一个正方形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它的周长是多少？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3500430" y="2214554"/>
            <a:ext cx="35067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12×2=24(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3643306" y="3429000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答：它的周长是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厘米。</a:t>
            </a:r>
          </a:p>
        </p:txBody>
      </p:sp>
      <p:sp>
        <p:nvSpPr>
          <p:cNvPr id="48" name="矩形 47"/>
          <p:cNvSpPr/>
          <p:nvPr/>
        </p:nvSpPr>
        <p:spPr>
          <a:xfrm>
            <a:off x="3714744" y="5715016"/>
            <a:ext cx="4673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答：它的周长是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  <p:bldP spid="44" grpId="0"/>
      <p:bldP spid="45" grpId="0"/>
      <p:bldP spid="46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71480"/>
            <a:ext cx="73581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用两个长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厘米的长方形纸片做拼图游戏。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42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285720" y="1857364"/>
            <a:ext cx="817403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）拼成的两个图形面积相等吗？是多少？</a:t>
            </a: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横卷形 21"/>
          <p:cNvSpPr/>
          <p:nvPr/>
        </p:nvSpPr>
        <p:spPr>
          <a:xfrm>
            <a:off x="1428728" y="2428868"/>
            <a:ext cx="6929486" cy="1214446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这两个图形的面积都是两个小长方形的面积的和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所以面积相等。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43174" y="3786190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12×6=72(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43174" y="4572008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72×2=144(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28860" y="5357826"/>
            <a:ext cx="4865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答：面积是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  <p:bldP spid="27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7290" y="3286124"/>
            <a:ext cx="6562762" cy="2071702"/>
            <a:chOff x="1071538" y="3286124"/>
            <a:chExt cx="6562762" cy="2071702"/>
          </a:xfrm>
        </p:grpSpPr>
        <p:pic>
          <p:nvPicPr>
            <p:cNvPr id="11" name="图片 10" descr="11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57950" y="3286124"/>
              <a:ext cx="1276350" cy="1571636"/>
            </a:xfrm>
            <a:prstGeom prst="rect">
              <a:avLst/>
            </a:prstGeom>
          </p:spPr>
        </p:pic>
        <p:sp>
          <p:nvSpPr>
            <p:cNvPr id="12" name="椭圆形标注 11"/>
            <p:cNvSpPr/>
            <p:nvPr/>
          </p:nvSpPr>
          <p:spPr>
            <a:xfrm>
              <a:off x="1071538" y="3357562"/>
              <a:ext cx="4071966" cy="2000264"/>
            </a:xfrm>
            <a:prstGeom prst="wedgeEllipseCallout">
              <a:avLst>
                <a:gd name="adj1" fmla="val 75407"/>
                <a:gd name="adj2" fmla="val -22833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相邻两个常用的面积单位间的进率是多少呢？你们想知道吗？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85852" y="1285860"/>
            <a:ext cx="5715040" cy="1709741"/>
            <a:chOff x="1285852" y="928670"/>
            <a:chExt cx="5715040" cy="1709741"/>
          </a:xfrm>
        </p:grpSpPr>
        <p:pic>
          <p:nvPicPr>
            <p:cNvPr id="13" name="图片 12" descr="1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5852" y="1428736"/>
              <a:ext cx="1066800" cy="1209675"/>
            </a:xfrm>
            <a:prstGeom prst="rect">
              <a:avLst/>
            </a:prstGeom>
          </p:spPr>
        </p:pic>
        <p:sp>
          <p:nvSpPr>
            <p:cNvPr id="14" name="圆角矩形标注 13"/>
            <p:cNvSpPr/>
            <p:nvPr/>
          </p:nvSpPr>
          <p:spPr>
            <a:xfrm>
              <a:off x="2857488" y="928670"/>
              <a:ext cx="4143404" cy="1500198"/>
            </a:xfrm>
            <a:prstGeom prst="wedgeRoundRectCallout">
              <a:avLst>
                <a:gd name="adj1" fmla="val -67423"/>
                <a:gd name="adj2" fmla="val 31177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常用的面积单位有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平方米、平方分米、平方厘米。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136"/>
          <p:cNvGrpSpPr/>
          <p:nvPr/>
        </p:nvGrpSpPr>
        <p:grpSpPr>
          <a:xfrm>
            <a:off x="714348" y="1142984"/>
            <a:ext cx="4300571" cy="4676507"/>
            <a:chOff x="2571736" y="1142984"/>
            <a:chExt cx="4300571" cy="4676507"/>
          </a:xfrm>
        </p:grpSpPr>
        <p:sp>
          <p:nvSpPr>
            <p:cNvPr id="2" name="矩形 1"/>
            <p:cNvSpPr/>
            <p:nvPr/>
          </p:nvSpPr>
          <p:spPr>
            <a:xfrm>
              <a:off x="2571736" y="1142984"/>
              <a:ext cx="4286280" cy="428628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rot="5400000">
              <a:off x="244315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5400000">
              <a:off x="6729433" y="5557847"/>
              <a:ext cx="271457" cy="1429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0" name="直接箭头连接符 129"/>
            <p:cNvCxnSpPr/>
            <p:nvPr/>
          </p:nvCxnSpPr>
          <p:spPr>
            <a:xfrm rot="10800000">
              <a:off x="2571736" y="5572140"/>
              <a:ext cx="107157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3" name="直接箭头连接符 132"/>
            <p:cNvCxnSpPr/>
            <p:nvPr/>
          </p:nvCxnSpPr>
          <p:spPr>
            <a:xfrm>
              <a:off x="5857884" y="5572140"/>
              <a:ext cx="9906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TextBox 135"/>
            <p:cNvSpPr txBox="1"/>
            <p:nvPr/>
          </p:nvSpPr>
          <p:spPr>
            <a:xfrm>
              <a:off x="3571868" y="5357826"/>
              <a:ext cx="271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分米（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10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厘米 ）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14348" y="1142984"/>
            <a:ext cx="4286280" cy="428628"/>
            <a:chOff x="1857356" y="1285860"/>
            <a:chExt cx="4286280" cy="428628"/>
          </a:xfrm>
        </p:grpSpPr>
        <p:sp>
          <p:nvSpPr>
            <p:cNvPr id="107" name="流程图: 过程 106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流程图: 过程 107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流程图: 过程 108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流程图: 过程 109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流程图: 过程 110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流程图: 过程 111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流程图: 过程 112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流程图: 过程 113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流程图: 过程 114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流程图: 过程 115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71538" y="428604"/>
            <a:ext cx="7572428" cy="656213"/>
            <a:chOff x="1000100" y="571480"/>
            <a:chExt cx="7572428" cy="656213"/>
          </a:xfrm>
        </p:grpSpPr>
        <p:sp>
          <p:nvSpPr>
            <p:cNvPr id="118" name="矩形 117"/>
            <p:cNvSpPr/>
            <p:nvPr/>
          </p:nvSpPr>
          <p:spPr>
            <a:xfrm>
              <a:off x="1000100" y="571480"/>
              <a:ext cx="857256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6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1857356" y="642918"/>
              <a:ext cx="67151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下面这个大正方形的面积是多少？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14348" y="1571612"/>
            <a:ext cx="4286280" cy="428628"/>
            <a:chOff x="1857356" y="1285860"/>
            <a:chExt cx="4286280" cy="428628"/>
          </a:xfrm>
        </p:grpSpPr>
        <p:sp>
          <p:nvSpPr>
            <p:cNvPr id="96" name="流程图: 过程 95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流程图: 过程 96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流程图: 过程 97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流程图: 过程 98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流程图: 过程 99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流程图: 过程 100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流程图: 过程 101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流程图: 过程 102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流程图: 过程 103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流程图: 过程 104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14348" y="2000240"/>
            <a:ext cx="4286280" cy="428628"/>
            <a:chOff x="1857356" y="1285860"/>
            <a:chExt cx="4286280" cy="428628"/>
          </a:xfrm>
        </p:grpSpPr>
        <p:sp>
          <p:nvSpPr>
            <p:cNvPr id="85" name="流程图: 过程 84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流程图: 过程 85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流程图: 过程 86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过程 87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流程图: 过程 88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流程图: 过程 89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流程图: 过程 90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流程图: 过程 91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流程图: 过程 92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流程图: 过程 93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14348" y="2428868"/>
            <a:ext cx="4286280" cy="428628"/>
            <a:chOff x="1857356" y="1285860"/>
            <a:chExt cx="4286280" cy="428628"/>
          </a:xfrm>
        </p:grpSpPr>
        <p:sp>
          <p:nvSpPr>
            <p:cNvPr id="74" name="流程图: 过程 73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过程 74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流程图: 过程 75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流程图: 过程 76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流程图: 过程 77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过程 78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流程图: 过程 79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流程图: 过程 80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流程图: 过程 82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流程图: 过程 81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14348" y="2857496"/>
            <a:ext cx="4286280" cy="428628"/>
            <a:chOff x="1857356" y="1285860"/>
            <a:chExt cx="4286280" cy="428628"/>
          </a:xfrm>
        </p:grpSpPr>
        <p:sp>
          <p:nvSpPr>
            <p:cNvPr id="63" name="流程图: 过程 62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流程图: 过程 63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流程图: 过程 64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流程图: 过程 65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流程图: 过程 66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流程图: 过程 67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过程 68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过程 69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流程图: 过程 70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过程 71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4348" y="3286124"/>
            <a:ext cx="4286280" cy="428628"/>
            <a:chOff x="1857356" y="1285860"/>
            <a:chExt cx="4286280" cy="428628"/>
          </a:xfrm>
        </p:grpSpPr>
        <p:sp>
          <p:nvSpPr>
            <p:cNvPr id="52" name="流程图: 过程 51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过程 52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流程图: 过程 53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流程图: 过程 54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过程 55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流程图: 过程 56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流程图: 过程 57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过程 59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流程图: 过程 60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4348" y="3714752"/>
            <a:ext cx="4286280" cy="428628"/>
            <a:chOff x="1857356" y="1285860"/>
            <a:chExt cx="4286280" cy="428628"/>
          </a:xfrm>
        </p:grpSpPr>
        <p:sp>
          <p:nvSpPr>
            <p:cNvPr id="41" name="流程图: 过程 40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过程 41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过程 42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过程 43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过程 44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过程 45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过程 46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流程图: 过程 47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流程图: 过程 48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流程图: 过程 49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4348" y="4143380"/>
            <a:ext cx="4286280" cy="428628"/>
            <a:chOff x="1857356" y="1285860"/>
            <a:chExt cx="4286280" cy="428628"/>
          </a:xfrm>
        </p:grpSpPr>
        <p:sp>
          <p:nvSpPr>
            <p:cNvPr id="30" name="流程图: 过程 29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过程 30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过程 31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过程 32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流程图: 过程 33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过程 34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流程图: 过程 35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流程图: 过程 36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流程图: 过程 37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过程 38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4348" y="4572008"/>
            <a:ext cx="4286280" cy="428628"/>
            <a:chOff x="1857356" y="1285860"/>
            <a:chExt cx="4286280" cy="428628"/>
          </a:xfrm>
        </p:grpSpPr>
        <p:sp>
          <p:nvSpPr>
            <p:cNvPr id="3" name="流程图: 过程 2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过程 7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过程 8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过程 9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过程 10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流程图: 过程 11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流程图: 过程 12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过程 13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过程 14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过程 15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4348" y="5000636"/>
            <a:ext cx="4286280" cy="428628"/>
            <a:chOff x="1857356" y="1285860"/>
            <a:chExt cx="4286280" cy="428628"/>
          </a:xfrm>
        </p:grpSpPr>
        <p:sp>
          <p:nvSpPr>
            <p:cNvPr id="19" name="流程图: 过程 18"/>
            <p:cNvSpPr/>
            <p:nvPr/>
          </p:nvSpPr>
          <p:spPr>
            <a:xfrm>
              <a:off x="185735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过程 19"/>
            <p:cNvSpPr/>
            <p:nvPr/>
          </p:nvSpPr>
          <p:spPr>
            <a:xfrm>
              <a:off x="228598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过程 20"/>
            <p:cNvSpPr/>
            <p:nvPr/>
          </p:nvSpPr>
          <p:spPr>
            <a:xfrm>
              <a:off x="271461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过程 21"/>
            <p:cNvSpPr/>
            <p:nvPr/>
          </p:nvSpPr>
          <p:spPr>
            <a:xfrm>
              <a:off x="314324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流程图: 过程 22"/>
            <p:cNvSpPr/>
            <p:nvPr/>
          </p:nvSpPr>
          <p:spPr>
            <a:xfrm>
              <a:off x="357186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流程图: 过程 23"/>
            <p:cNvSpPr/>
            <p:nvPr/>
          </p:nvSpPr>
          <p:spPr>
            <a:xfrm>
              <a:off x="4000496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流程图: 过程 24"/>
            <p:cNvSpPr/>
            <p:nvPr/>
          </p:nvSpPr>
          <p:spPr>
            <a:xfrm>
              <a:off x="4429124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过程 25"/>
            <p:cNvSpPr/>
            <p:nvPr/>
          </p:nvSpPr>
          <p:spPr>
            <a:xfrm>
              <a:off x="4857752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过程 26"/>
            <p:cNvSpPr/>
            <p:nvPr/>
          </p:nvSpPr>
          <p:spPr>
            <a:xfrm>
              <a:off x="5286380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过程 27"/>
            <p:cNvSpPr/>
            <p:nvPr/>
          </p:nvSpPr>
          <p:spPr>
            <a:xfrm>
              <a:off x="5715008" y="1285860"/>
              <a:ext cx="428628" cy="428628"/>
            </a:xfrm>
            <a:prstGeom prst="flowChartProcess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矩形 144"/>
          <p:cNvSpPr/>
          <p:nvPr/>
        </p:nvSpPr>
        <p:spPr>
          <a:xfrm>
            <a:off x="5143504" y="1357298"/>
            <a:ext cx="42862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en-US" dirty="0" smtClean="0">
              <a:latin typeface="华文楷体" pitchFamily="2" charset="-122"/>
              <a:ea typeface="华文楷体" pitchFamily="2" charset="-122"/>
            </a:endParaRPr>
          </a:p>
          <a:p>
            <a:pPr eaLnBrk="0" hangingPunct="0">
              <a:defRPr/>
            </a:pPr>
            <a:endParaRPr lang="en-US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" name="流程图: 过程 145"/>
          <p:cNvSpPr/>
          <p:nvPr/>
        </p:nvSpPr>
        <p:spPr>
          <a:xfrm>
            <a:off x="5286380" y="2357430"/>
            <a:ext cx="3643338" cy="1143008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eaLnBrk="0" hangingPunct="0">
              <a:defRPr/>
            </a:pP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0" hangingPunct="0"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方法一：</a:t>
            </a:r>
            <a:r>
              <a:rPr lang="zh-CN" altLang="en-US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摆一摆</a:t>
            </a:r>
            <a:endParaRPr lang="en-US" altLang="zh-CN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0" hangingPunct="0">
              <a:defRPr/>
            </a:pPr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行摆</a:t>
            </a:r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个，摆</a:t>
            </a:r>
            <a:r>
              <a: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行。</a:t>
            </a:r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0" hangingPunct="0">
              <a:defRPr/>
            </a:pP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10×10=100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（平方厘米）</a:t>
            </a:r>
            <a:endParaRPr lang="en-US" altLang="zh-CN" b="0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148" name="云形标注 147"/>
          <p:cNvSpPr/>
          <p:nvPr/>
        </p:nvSpPr>
        <p:spPr>
          <a:xfrm>
            <a:off x="5429256" y="1000108"/>
            <a:ext cx="3714744" cy="1357322"/>
          </a:xfrm>
          <a:prstGeom prst="cloudCallout">
            <a:avLst>
              <a:gd name="adj1" fmla="val -55216"/>
              <a:gd name="adj2" fmla="val 1651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面积用平方厘米作单位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是多少平方厘米呢？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5286380" y="3571876"/>
            <a:ext cx="3643338" cy="1857388"/>
            <a:chOff x="5286380" y="4071942"/>
            <a:chExt cx="3643338" cy="1857388"/>
          </a:xfrm>
        </p:grpSpPr>
        <p:sp>
          <p:nvSpPr>
            <p:cNvPr id="147" name="流程图: 过程 146"/>
            <p:cNvSpPr/>
            <p:nvPr/>
          </p:nvSpPr>
          <p:spPr>
            <a:xfrm>
              <a:off x="5286380" y="4071942"/>
              <a:ext cx="3643338" cy="1857388"/>
            </a:xfrm>
            <a:prstGeom prst="flowChartProcess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eaLnBrk="0" hangingPunct="0">
                <a:defRPr/>
              </a:pPr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eaLnBrk="0" hangingPunct="0">
                <a:defRPr/>
              </a:pP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方法二：</a:t>
              </a:r>
              <a:r>
                <a:rPr lang="zh-CN" altLang="en-US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换算单位</a:t>
              </a:r>
              <a:endParaRPr lang="en-US" altLang="zh-CN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pPr eaLnBrk="0" hangingPunct="0">
                <a:defRPr/>
              </a:pP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分米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=10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厘米</a:t>
              </a:r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eaLnBrk="0" hangingPunct="0">
                <a:defRPr/>
              </a:pP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 1×   1</a:t>
              </a:r>
              <a:r>
                <a:rPr lang="en-US" altLang="zh-CN" dirty="0" smtClean="0">
                  <a:latin typeface="华文楷体" pitchFamily="2" charset="-122"/>
                  <a:ea typeface="华文楷体" pitchFamily="2" charset="-122"/>
                </a:rPr>
                <a:t>=  1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（平方分米）</a:t>
              </a:r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eaLnBrk="0" hangingPunct="0">
                <a:defRPr/>
              </a:pPr>
              <a:endParaRPr lang="en-US" dirty="0" smtClean="0">
                <a:latin typeface="华文楷体" pitchFamily="2" charset="-122"/>
                <a:ea typeface="华文楷体" pitchFamily="2" charset="-122"/>
              </a:endParaRPr>
            </a:p>
            <a:p>
              <a:pPr eaLnBrk="0" hangingPunct="0">
                <a:defRPr/>
              </a:pPr>
              <a:r>
                <a:rPr lang="en-US" dirty="0" smtClean="0">
                  <a:latin typeface="华文楷体" pitchFamily="2" charset="-122"/>
                  <a:ea typeface="华文楷体" pitchFamily="2" charset="-122"/>
                </a:rPr>
                <a:t>10×10=100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（平方厘米）</a:t>
              </a:r>
              <a:endParaRPr lang="en-US" altLang="zh-CN" b="0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endParaRPr lang="zh-CN" altLang="en-US" dirty="0"/>
            </a:p>
          </p:txBody>
        </p:sp>
        <p:cxnSp>
          <p:nvCxnSpPr>
            <p:cNvPr id="150" name="直接箭头连接符 149"/>
            <p:cNvCxnSpPr/>
            <p:nvPr/>
          </p:nvCxnSpPr>
          <p:spPr>
            <a:xfrm rot="5400000">
              <a:off x="5322099" y="5322107"/>
              <a:ext cx="35719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箭头连接符 150"/>
            <p:cNvCxnSpPr/>
            <p:nvPr/>
          </p:nvCxnSpPr>
          <p:spPr>
            <a:xfrm rot="5400000">
              <a:off x="6037273" y="5321313"/>
              <a:ext cx="35719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箭头连接符 151"/>
            <p:cNvCxnSpPr/>
            <p:nvPr/>
          </p:nvCxnSpPr>
          <p:spPr>
            <a:xfrm rot="5400000">
              <a:off x="6537339" y="5321313"/>
              <a:ext cx="35719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组合 155"/>
          <p:cNvGrpSpPr/>
          <p:nvPr/>
        </p:nvGrpSpPr>
        <p:grpSpPr>
          <a:xfrm>
            <a:off x="2357422" y="5715016"/>
            <a:ext cx="4714908" cy="686791"/>
            <a:chOff x="2571736" y="5643578"/>
            <a:chExt cx="4714908" cy="686791"/>
          </a:xfrm>
        </p:grpSpPr>
        <p:sp>
          <p:nvSpPr>
            <p:cNvPr id="155" name="矩形 154"/>
            <p:cNvSpPr/>
            <p:nvPr/>
          </p:nvSpPr>
          <p:spPr>
            <a:xfrm>
              <a:off x="2643174" y="5715016"/>
              <a:ext cx="4643470" cy="571504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2571736" y="5643578"/>
              <a:ext cx="4647426" cy="6867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30000"/>
                </a:lnSpc>
                <a:defRPr/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平方分米＝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平方厘米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 animBg="1"/>
      <p:bldP spid="1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横卷形 64"/>
          <p:cNvSpPr/>
          <p:nvPr/>
        </p:nvSpPr>
        <p:spPr>
          <a:xfrm>
            <a:off x="928662" y="500042"/>
            <a:ext cx="1857388" cy="714380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14414" y="1857364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68" name="矩形 67"/>
          <p:cNvSpPr/>
          <p:nvPr/>
        </p:nvSpPr>
        <p:spPr>
          <a:xfrm>
            <a:off x="1214414" y="3286124"/>
            <a:ext cx="6510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 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69" name="矩形 68"/>
          <p:cNvSpPr/>
          <p:nvPr/>
        </p:nvSpPr>
        <p:spPr>
          <a:xfrm>
            <a:off x="1142976" y="4714884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70" name="矩形 69"/>
          <p:cNvSpPr/>
          <p:nvPr/>
        </p:nvSpPr>
        <p:spPr>
          <a:xfrm>
            <a:off x="3571868" y="1857364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3200" dirty="0" smtClean="0">
                <a:solidFill>
                  <a:schemeClr val="tx1"/>
                </a:solidFill>
              </a:rPr>
              <a:t>300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643306" y="3357562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3200" dirty="0" smtClean="0">
                <a:solidFill>
                  <a:schemeClr val="tx1"/>
                </a:solidFill>
              </a:rPr>
              <a:t>900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143372" y="4714884"/>
            <a:ext cx="928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3200" dirty="0" smtClean="0">
                <a:solidFill>
                  <a:schemeClr val="tx1"/>
                </a:solidFill>
              </a:rPr>
              <a:t>4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000232" y="4643446"/>
            <a:ext cx="5786478" cy="73250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平方米＝（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）平方分米 </a:t>
            </a:r>
          </a:p>
        </p:txBody>
      </p:sp>
      <p:grpSp>
        <p:nvGrpSpPr>
          <p:cNvPr id="2" name="Group 3"/>
          <p:cNvGrpSpPr/>
          <p:nvPr/>
        </p:nvGrpSpPr>
        <p:grpSpPr bwMode="auto">
          <a:xfrm>
            <a:off x="714348" y="642918"/>
            <a:ext cx="4500563" cy="3048000"/>
            <a:chOff x="0" y="0"/>
            <a:chExt cx="2835" cy="1920"/>
          </a:xfrm>
        </p:grpSpPr>
        <p:pic>
          <p:nvPicPr>
            <p:cNvPr id="15364" name="Picture 4" descr="d0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056"/>
              <a:ext cx="64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</p:pic>
        <p:sp>
          <p:nvSpPr>
            <p:cNvPr id="15365" name="AutoShape 5" descr="蓝色砂纸"/>
            <p:cNvSpPr>
              <a:spLocks noChangeArrowheads="1"/>
            </p:cNvSpPr>
            <p:nvPr/>
          </p:nvSpPr>
          <p:spPr bwMode="auto">
            <a:xfrm>
              <a:off x="576" y="0"/>
              <a:ext cx="2259" cy="1296"/>
            </a:xfrm>
            <a:prstGeom prst="cloudCallout">
              <a:avLst>
                <a:gd name="adj1" fmla="val -52926"/>
                <a:gd name="adj2" fmla="val 49306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tIns="0" rIns="0"/>
            <a:lstStyle/>
            <a:p>
              <a:pPr eaLnBrk="0" hangingPunct="0">
                <a:defRPr/>
              </a:pPr>
              <a:r>
                <a:rPr lang="zh-CN" altLang="en-US" dirty="0">
                  <a:latin typeface="华文楷体" pitchFamily="2" charset="-122"/>
                  <a:ea typeface="华文楷体" pitchFamily="2" charset="-122"/>
                </a:rPr>
                <a:t>仿照上面的方法你能推算出</a:t>
              </a:r>
              <a:r>
                <a:rPr lang="en-US" altLang="zh-CN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>
                  <a:latin typeface="华文楷体" pitchFamily="2" charset="-122"/>
                  <a:ea typeface="华文楷体" pitchFamily="2" charset="-122"/>
                </a:rPr>
                <a:t>平方米等于多少平方分米</a:t>
              </a:r>
              <a:r>
                <a:rPr lang="zh-CN" altLang="en-US" dirty="0" smtClean="0">
                  <a:latin typeface="华文楷体" pitchFamily="2" charset="-122"/>
                  <a:ea typeface="华文楷体" pitchFamily="2" charset="-122"/>
                </a:rPr>
                <a:t>吗？</a:t>
              </a:r>
              <a:endParaRPr lang="zh-CN" altLang="en-US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9220" name="Picture 7" descr="表格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642918"/>
            <a:ext cx="2668588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5643570" y="3286124"/>
            <a:ext cx="2389910" cy="461665"/>
            <a:chOff x="5643570" y="3643314"/>
            <a:chExt cx="2389910" cy="461665"/>
          </a:xfrm>
        </p:grpSpPr>
        <p:sp>
          <p:nvSpPr>
            <p:cNvPr id="9221" name="Rectangle 8"/>
            <p:cNvSpPr>
              <a:spLocks noChangeArrowheads="1"/>
            </p:cNvSpPr>
            <p:nvPr/>
          </p:nvSpPr>
          <p:spPr bwMode="auto">
            <a:xfrm>
              <a:off x="5643570" y="3714752"/>
              <a:ext cx="249237" cy="249237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9999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22" name="Text Box 9"/>
            <p:cNvSpPr txBox="1">
              <a:spLocks noChangeArrowheads="1"/>
            </p:cNvSpPr>
            <p:nvPr/>
          </p:nvSpPr>
          <p:spPr bwMode="auto">
            <a:xfrm>
              <a:off x="5857884" y="3643314"/>
              <a:ext cx="2175596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dirty="0">
                  <a:latin typeface="华文楷体" pitchFamily="2" charset="-122"/>
                  <a:ea typeface="华文楷体" pitchFamily="2" charset="-122"/>
                </a:rPr>
                <a:t>表示</a:t>
              </a:r>
              <a:r>
                <a:rPr lang="en-US" altLang="zh-CN" dirty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dirty="0">
                  <a:latin typeface="华文楷体" pitchFamily="2" charset="-122"/>
                  <a:ea typeface="华文楷体" pitchFamily="2" charset="-122"/>
                </a:rPr>
                <a:t>平方分米</a:t>
              </a:r>
            </a:p>
          </p:txBody>
        </p:sp>
      </p:grp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071670" y="3857628"/>
            <a:ext cx="51219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10 ×10 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＝ 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（平方分米）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4357686" y="4786322"/>
            <a:ext cx="1371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</a:rPr>
              <a:t>100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000232" y="5429264"/>
            <a:ext cx="5786478" cy="732508"/>
            <a:chOff x="2285984" y="5643578"/>
            <a:chExt cx="5786478" cy="732508"/>
          </a:xfrm>
        </p:grpSpPr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2285984" y="5643578"/>
              <a:ext cx="5786478" cy="686791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eaLnBrk="0" hangingPunct="0">
                <a:lnSpc>
                  <a:spcPct val="130000"/>
                </a:lnSpc>
                <a:defRPr/>
              </a:pP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85984" y="5643578"/>
              <a:ext cx="4929222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hangingPunct="0">
                <a:lnSpc>
                  <a:spcPct val="130000"/>
                </a:lnSpc>
                <a:defRPr/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平方分米＝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100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平方厘米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utoUpdateAnimBg="0"/>
      <p:bldP spid="15370" grpId="0" autoUpdateAnimBg="0"/>
      <p:bldP spid="153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横卷形 9"/>
          <p:cNvSpPr/>
          <p:nvPr/>
        </p:nvSpPr>
        <p:spPr>
          <a:xfrm>
            <a:off x="928662" y="500042"/>
            <a:ext cx="1857388" cy="714380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0166" y="4000504"/>
            <a:ext cx="5929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</a:p>
        </p:txBody>
      </p:sp>
      <p:sp>
        <p:nvSpPr>
          <p:cNvPr id="12" name="矩形 11"/>
          <p:cNvSpPr/>
          <p:nvPr/>
        </p:nvSpPr>
        <p:spPr>
          <a:xfrm>
            <a:off x="1571604" y="2143116"/>
            <a:ext cx="5429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13" name="矩形 12"/>
          <p:cNvSpPr/>
          <p:nvPr/>
        </p:nvSpPr>
        <p:spPr>
          <a:xfrm>
            <a:off x="4714876" y="407194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6182" y="2143116"/>
            <a:ext cx="9628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800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357290" y="4643446"/>
            <a:ext cx="716280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80×80=6400(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平方厘米）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6400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=64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平方分米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：面积是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6400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平方厘米，合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64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平方分米。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57224" y="428604"/>
            <a:ext cx="7867656" cy="1248034"/>
            <a:chOff x="857224" y="428604"/>
            <a:chExt cx="7867656" cy="1248034"/>
          </a:xfrm>
        </p:grpSpPr>
        <p:sp>
          <p:nvSpPr>
            <p:cNvPr id="17410" name="Rectangle 2"/>
            <p:cNvSpPr>
              <a:spLocks noChangeArrowheads="1"/>
            </p:cNvSpPr>
            <p:nvPr/>
          </p:nvSpPr>
          <p:spPr bwMode="auto">
            <a:xfrm>
              <a:off x="1714480" y="428604"/>
              <a:ext cx="7010400" cy="12480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下图是一块正方形的交通标志牌，标志牌的面积是多少平方厘米？合多少平方分米？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857224" y="642918"/>
              <a:ext cx="857256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7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9" name="图片 8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1643050"/>
            <a:ext cx="3638550" cy="299085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横卷形 45"/>
          <p:cNvSpPr/>
          <p:nvPr/>
        </p:nvSpPr>
        <p:spPr>
          <a:xfrm>
            <a:off x="928662" y="500042"/>
            <a:ext cx="1857388" cy="714380"/>
          </a:xfrm>
          <a:prstGeom prst="horizontalScrol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00232" y="2110214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49" name="矩形 48"/>
          <p:cNvSpPr/>
          <p:nvPr/>
        </p:nvSpPr>
        <p:spPr>
          <a:xfrm>
            <a:off x="1857356" y="3571876"/>
            <a:ext cx="6000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</a:p>
        </p:txBody>
      </p:sp>
      <p:sp>
        <p:nvSpPr>
          <p:cNvPr id="51" name="矩形 50"/>
          <p:cNvSpPr/>
          <p:nvPr/>
        </p:nvSpPr>
        <p:spPr>
          <a:xfrm>
            <a:off x="4286248" y="2143116"/>
            <a:ext cx="13276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1600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5000628" y="357187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3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pic>
        <p:nvPicPr>
          <p:cNvPr id="5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57884" y="5572140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857884" y="5929330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1162</Words>
  <Application>WPS 演示</Application>
  <PresentationFormat>全屏显示(4:3)</PresentationFormat>
  <Paragraphs>222</Paragraphs>
  <Slides>26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人教版数学三年级下册第5单元</dc:title>
  <dc:creator>吉林梓翰教育图书有限公司</dc:creator>
  <cp:lastModifiedBy>lenovop</cp:lastModifiedBy>
  <cp:revision>1468</cp:revision>
  <dcterms:created xsi:type="dcterms:W3CDTF">2015-11-21T07:20:00Z</dcterms:created>
  <dcterms:modified xsi:type="dcterms:W3CDTF">2021-11-01T03:14:06Z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